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4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2D16A-607F-48B6-8079-D27075FC898B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A5E21-9109-4D0E-8742-14AB042EB8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A5E21-9109-4D0E-8742-14AB042EB89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F15973-705D-4905-AFB1-2EE425440CF1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5020E8B-E513-4686-8C41-571B0512A1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95536" y="0"/>
            <a:ext cx="8388424" cy="6237312"/>
          </a:xfrm>
        </p:spPr>
        <p:txBody>
          <a:bodyPr>
            <a:normAutofit/>
          </a:bodyPr>
          <a:lstStyle/>
          <a:p>
            <a:endParaRPr lang="tr-TR" smtClean="0"/>
          </a:p>
          <a:p>
            <a:r>
              <a:rPr lang="tr-TR" sz="3600" smtClean="0"/>
              <a:t>RASLANTISAL RADİKALİK TERMOPOLİMERİZASYONUN MONTE CARLO SİMÜLASYONU</a:t>
            </a:r>
            <a:endParaRPr lang="tr-TR" sz="3600"/>
          </a:p>
          <a:p>
            <a:endParaRPr lang="tr-TR" smtClean="0"/>
          </a:p>
          <a:p>
            <a:r>
              <a:rPr lang="pt-BR" smtClean="0"/>
              <a:t>Berengere </a:t>
            </a:r>
            <a:r>
              <a:rPr lang="pt-BR"/>
              <a:t>Bouzou</a:t>
            </a:r>
            <a:r>
              <a:rPr lang="pt-BR" smtClean="0"/>
              <a:t>, </a:t>
            </a:r>
            <a:r>
              <a:rPr lang="pt-BR"/>
              <a:t>Fernando </a:t>
            </a:r>
            <a:r>
              <a:rPr lang="pt-BR" smtClean="0"/>
              <a:t>Pfl</a:t>
            </a:r>
            <a:r>
              <a:rPr lang="tr-TR" smtClean="0"/>
              <a:t>ü</a:t>
            </a:r>
            <a:r>
              <a:rPr lang="pt-BR" smtClean="0"/>
              <a:t>ger</a:t>
            </a:r>
            <a:endParaRPr lang="tr-TR" smtClean="0"/>
          </a:p>
          <a:p>
            <a:r>
              <a:rPr lang="en-US" smtClean="0"/>
              <a:t>Macromol. Theory Simul. 12, No.4</a:t>
            </a:r>
            <a:endParaRPr lang="tr-TR" smtClean="0"/>
          </a:p>
          <a:p>
            <a:r>
              <a:rPr lang="tr-TR" smtClean="0"/>
              <a:t>2003,France</a:t>
            </a:r>
          </a:p>
          <a:p>
            <a:endParaRPr lang="tr-TR" smtClean="0"/>
          </a:p>
          <a:p>
            <a:r>
              <a:rPr lang="tr-TR" smtClean="0"/>
              <a:t>AYŞE BULUT        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1)Stotastik Markovian Modeli</a:t>
            </a:r>
          </a:p>
          <a:p>
            <a:pPr>
              <a:buNone/>
            </a:pPr>
            <a:r>
              <a:rPr lang="tr-TR" smtClean="0"/>
              <a:t>     Bu modelde zincir sonlanma ve transfer reaksiyonları göz ardı edilir.</a:t>
            </a:r>
          </a:p>
          <a:p>
            <a:pPr>
              <a:buNone/>
            </a:pPr>
            <a:r>
              <a:rPr lang="tr-TR" smtClean="0"/>
              <a:t>     Zincir uzunluğu dağılımları tahmin edilir.</a:t>
            </a:r>
          </a:p>
          <a:p>
            <a:pPr>
              <a:buNone/>
            </a:pPr>
            <a:r>
              <a:rPr lang="tr-TR" smtClean="0"/>
              <a:t>     Kompleks hesaplamalar yapmak zorunda kalınır.</a:t>
            </a:r>
            <a:endParaRPr lang="en-US" smtClean="0"/>
          </a:p>
          <a:p>
            <a:pPr>
              <a:buNone/>
            </a:pPr>
            <a:endParaRPr lang="tr-TR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İki farklı simülasyon yöntemi düşünülmüş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mtClean="0"/>
              <a:t>  2)Monte Carlo Modeli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     En uygun olan modeldir.</a:t>
            </a:r>
          </a:p>
          <a:p>
            <a:pPr>
              <a:buNone/>
            </a:pPr>
            <a:r>
              <a:rPr lang="tr-TR" smtClean="0"/>
              <a:t>     Markovian modeliyle aynı koşullara sahiptir benzer sonuçlar elde edilir.</a:t>
            </a:r>
          </a:p>
          <a:p>
            <a:pPr>
              <a:buNone/>
            </a:pPr>
            <a:r>
              <a:rPr lang="tr-TR" smtClean="0"/>
              <a:t>     Karmaşık reaksiyon denklemlerinin çözümüne gerek kalmaz. Bu sayede oldukça kompleks sistemlere uygulanabilir.</a:t>
            </a:r>
          </a:p>
          <a:p>
            <a:pPr>
              <a:buNone/>
            </a:pPr>
            <a:r>
              <a:rPr lang="tr-TR" smtClean="0"/>
              <a:t>     Bütün hesaplamaları yeniden gözden geçirmeksizin elde edilen polimerin özellikleri hakkında daha çok bilgiye ulaşmamızı sağlar.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42627" y="1196752"/>
            <a:ext cx="6058746" cy="41044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276872"/>
            <a:ext cx="381642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tr-TR" sz="3200" smtClean="0"/>
              <a:t>Her bir monomerin zincire katılma olasılığı: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Ortama 6x10</a:t>
            </a:r>
            <a:r>
              <a:rPr lang="tr-TR" baseline="30000" smtClean="0"/>
              <a:t>6 </a:t>
            </a:r>
            <a:r>
              <a:rPr lang="tr-TR" smtClean="0"/>
              <a:t> tane monomer yerleştirilmiştir.</a:t>
            </a:r>
          </a:p>
          <a:p>
            <a:pPr>
              <a:buNone/>
            </a:pPr>
            <a:r>
              <a:rPr lang="tr-TR" smtClean="0"/>
              <a:t>     Her biri 2000 monomer içeren 3000 tane zincirin eş zamanlı sentezleneceği bilgisayar programı kullanılarak sentez işlemi yapılmıştır.</a:t>
            </a:r>
          </a:p>
          <a:p>
            <a:pPr>
              <a:buNone/>
            </a:pPr>
            <a:r>
              <a:rPr lang="tr-TR" smtClean="0"/>
              <a:t>     Büyüyen zincire hangi monomerin katılacağı raslantısal olarak seçilmekle beraber o monomerin ortamdaki mol fraksiyonu da göz önüne alınmıştır.</a:t>
            </a: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Yöntem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Adsız (Kurtarılan)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908720"/>
            <a:ext cx="6696744" cy="49685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mtClean="0"/>
              <a:t>      Yapılan çalışmada kullanılan monomer konsantrasyonları 1997 de AIUSSOUI tarafından deneysel olarak yapılan çalışmanınki ile aynıdır.</a:t>
            </a:r>
          </a:p>
          <a:p>
            <a:pPr>
              <a:buNone/>
            </a:pPr>
            <a:r>
              <a:rPr lang="tr-TR" smtClean="0"/>
              <a:t>      Simülasyon sonunda elde edilen veriler bu deneysel çalışma sonunda elde edilmiş olan sonuçlarla karşılaştırılmıştır.</a:t>
            </a:r>
          </a:p>
          <a:p>
            <a:pPr>
              <a:buNone/>
            </a:pPr>
            <a:r>
              <a:rPr lang="tr-TR" smtClean="0"/>
              <a:t>     Böylelikle simülasyonun geçerliliği üzerinde bir karara varılmıştır.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Sonuçlar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grafik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44086" y="1481138"/>
            <a:ext cx="6655827" cy="4525962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smtClean="0"/>
              <a:t>Elde edilen veriler grafiğe geçirilirse;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       Polimer sentezi için deneysel yöntemler kullanmak yerine simülasyon yapmanın elde edilen sonuçlar açısından hiçbir farklılığı yoktur.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   Elde edilen sonuçlar birbirleriyle uyum içindedir.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/>
              <a:t> </a:t>
            </a:r>
            <a:r>
              <a:rPr lang="tr-TR" smtClean="0"/>
              <a:t>     Kopolimerler en az iki farklı monomerin polimerizasyon reaksiyonu sonunda meydana gelirler.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 Elde edilen bu kopolimerler,bileşimlerini oluşturan monomerlerin kendi homopolimerlerinin gösterdiği özellikler arasında bir özellik gösterirler.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 </a:t>
            </a: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Giriş</a:t>
            </a:r>
            <a:br>
              <a:rPr lang="tr-TR" smtClean="0"/>
            </a:b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mtClean="0"/>
              <a:t>    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  Bu monomerlerin oluşan zincir üzerinde nasıl bir dağılıma sahip olduğunu bilmek,polimerin gösterdiği özellikleri de daha net anlamamıza yardımcı olur.</a:t>
            </a:r>
          </a:p>
          <a:p>
            <a:pPr>
              <a:buNone/>
            </a:pPr>
            <a:endParaRPr lang="tr-TR"/>
          </a:p>
          <a:p>
            <a:pPr>
              <a:buNone/>
            </a:pPr>
            <a:r>
              <a:rPr lang="tr-TR" smtClean="0"/>
              <a:t>       Fakat bildiğimiz klasik yötemlerle zincirlerin içerdiği monomer dağılımı yüzde olarak bulunabildiği halde monomerlerin konumlarının net olarak tespit edilmesi oldukça zordur.</a:t>
            </a:r>
          </a:p>
          <a:p>
            <a:pPr>
              <a:buNone/>
            </a:pPr>
            <a:endParaRPr lang="tr-TR"/>
          </a:p>
          <a:p>
            <a:pPr>
              <a:buNone/>
            </a:pPr>
            <a:r>
              <a:rPr lang="tr-TR" smtClean="0"/>
              <a:t>    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</a:t>
            </a:r>
          </a:p>
          <a:p>
            <a:pPr>
              <a:buNone/>
            </a:pPr>
            <a:r>
              <a:rPr lang="tr-TR" sz="3200" smtClean="0"/>
              <a:t>    İşte simülasyon burada karşımıza çıkar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 </a:t>
            </a:r>
          </a:p>
          <a:p>
            <a:pPr>
              <a:buNone/>
            </a:pPr>
            <a:r>
              <a:rPr lang="tr-TR"/>
              <a:t> </a:t>
            </a:r>
            <a:r>
              <a:rPr lang="tr-TR" smtClean="0"/>
              <a:t>    Simülasyon sonucu, zincirde bulunan kimyasal grupların dağılmış olduğu konumları kolaylıkla tespit edilebilir.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      Kullanılan polimerizasyon çeşidi radikalik polimerizasyondur.</a:t>
            </a:r>
          </a:p>
          <a:p>
            <a:pPr>
              <a:buNone/>
            </a:pPr>
            <a:r>
              <a:rPr lang="tr-TR" smtClean="0"/>
              <a:t>      Sentezlenecek kopolimer için 3 farklı monomer kullanılmıştır.</a:t>
            </a:r>
          </a:p>
          <a:p>
            <a:pPr>
              <a:buNone/>
            </a:pPr>
            <a:r>
              <a:rPr lang="tr-TR" smtClean="0"/>
              <a:t>      Kullanılan model terminal modelidir.</a:t>
            </a:r>
          </a:p>
          <a:p>
            <a:pPr>
              <a:buNone/>
            </a:pPr>
            <a:r>
              <a:rPr lang="tr-TR" smtClean="0"/>
              <a:t>      Tüm çalışmalar kararlı hal yaklaşımı göz önünde bulundurularak yapılmış.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endParaRPr lang="tr-TR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r>
              <a:rPr lang="tr-TR" sz="3200" smtClean="0"/>
              <a:t>Polimerizasyonda kullanılacak simülasyon için nasıl bir teori geliştirmeliyiz?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Bilindiği gibi radikalik polimerizasyon da 3 temel reaksiyon basamağı vardır:</a:t>
            </a:r>
          </a:p>
          <a:p>
            <a:pPr>
              <a:buNone/>
            </a:pPr>
            <a:endParaRPr lang="tr-TR" smtClean="0"/>
          </a:p>
          <a:p>
            <a:r>
              <a:rPr lang="tr-TR" smtClean="0"/>
              <a:t>Başlama</a:t>
            </a:r>
          </a:p>
          <a:p>
            <a:r>
              <a:rPr lang="tr-TR" smtClean="0">
                <a:solidFill>
                  <a:srgbClr val="FF0000"/>
                </a:solidFill>
              </a:rPr>
              <a:t>Büyüme</a:t>
            </a:r>
          </a:p>
          <a:p>
            <a:r>
              <a:rPr lang="tr-TR" smtClean="0"/>
              <a:t>Sonlanma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 İçerik Yer Tutucusu" descr="reaksiyon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19673" y="1556792"/>
            <a:ext cx="5616624" cy="4248471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tr-TR" sz="3600" smtClean="0"/>
              <a:t>Simülasyon için kullanılacak büyüme reaksiyonu mekanizmaları;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7 İçerik Yer Tutucusu" descr="monmomer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11759" y="2276872"/>
            <a:ext cx="4176465" cy="3384376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tr-TR" sz="4000" smtClean="0"/>
              <a:t>Her bir monomer ortamda bulunan 3 farklı monomerle etkileşebilir</a:t>
            </a:r>
            <a:r>
              <a:rPr lang="tr-TR" smtClean="0"/>
              <a:t>;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/>
              <a:t>P</a:t>
            </a:r>
            <a:r>
              <a:rPr lang="tr-TR" smtClean="0"/>
              <a:t>olimerizasyon hızı:</a:t>
            </a:r>
          </a:p>
          <a:p>
            <a:pPr>
              <a:buNone/>
            </a:pPr>
            <a:r>
              <a:rPr lang="tr-TR"/>
              <a:t>V</a:t>
            </a:r>
            <a:r>
              <a:rPr lang="tr-TR" baseline="-25000"/>
              <a:t>ij</a:t>
            </a:r>
            <a:r>
              <a:rPr lang="tr-TR"/>
              <a:t>=k</a:t>
            </a:r>
            <a:r>
              <a:rPr lang="tr-TR" baseline="-25000"/>
              <a:t>ij</a:t>
            </a:r>
            <a:r>
              <a:rPr lang="tr-TR"/>
              <a:t>[M</a:t>
            </a:r>
            <a:r>
              <a:rPr lang="tr-TR" baseline="-25000"/>
              <a:t>i</a:t>
            </a:r>
            <a:r>
              <a:rPr lang="tr-TR" baseline="30000"/>
              <a:t>o</a:t>
            </a:r>
            <a:r>
              <a:rPr lang="tr-TR"/>
              <a:t>][M</a:t>
            </a:r>
            <a:r>
              <a:rPr lang="tr-TR" baseline="-25000"/>
              <a:t>j</a:t>
            </a:r>
            <a:r>
              <a:rPr lang="tr-TR" smtClean="0"/>
              <a:t>]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Monomerlerin reaktiflik oranları:</a:t>
            </a:r>
          </a:p>
          <a:p>
            <a:pPr>
              <a:buNone/>
            </a:pPr>
            <a:r>
              <a:rPr lang="en-US"/>
              <a:t>rij </a:t>
            </a:r>
            <a:r>
              <a:rPr lang="tr-TR" smtClean="0"/>
              <a:t>=</a:t>
            </a:r>
            <a:r>
              <a:rPr lang="tr-TR"/>
              <a:t>k</a:t>
            </a:r>
            <a:r>
              <a:rPr lang="en-US" smtClean="0"/>
              <a:t>i</a:t>
            </a:r>
            <a:r>
              <a:rPr lang="tr-TR" smtClean="0"/>
              <a:t>i/</a:t>
            </a:r>
            <a:r>
              <a:rPr lang="en-US" smtClean="0"/>
              <a:t>kij</a:t>
            </a:r>
            <a:endParaRPr lang="tr-TR" smtClean="0"/>
          </a:p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Monomer tüketim hızı: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smtClean="0"/>
              <a:t>- d[M</a:t>
            </a:r>
            <a:r>
              <a:rPr lang="tr-TR" baseline="-25000" smtClean="0"/>
              <a:t>j</a:t>
            </a:r>
            <a:r>
              <a:rPr lang="tr-TR" smtClean="0"/>
              <a:t>]/dt=      V</a:t>
            </a:r>
            <a:r>
              <a:rPr lang="tr-TR" baseline="-25000" smtClean="0"/>
              <a:t>ij</a:t>
            </a:r>
            <a:endParaRPr lang="tr-TR" smtClean="0"/>
          </a:p>
        </p:txBody>
      </p:sp>
      <p:pic>
        <p:nvPicPr>
          <p:cNvPr id="4" name="3 Resim" descr="Adsız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149080"/>
            <a:ext cx="720080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766</TotalTime>
  <Words>457</Words>
  <Application>Microsoft Office PowerPoint</Application>
  <PresentationFormat>Ekran Gösterisi (4:3)</PresentationFormat>
  <Paragraphs>87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Kalabalık</vt:lpstr>
      <vt:lpstr>Slayt 1</vt:lpstr>
      <vt:lpstr> Giriş </vt:lpstr>
      <vt:lpstr>Slayt 3</vt:lpstr>
      <vt:lpstr>Slayt 4</vt:lpstr>
      <vt:lpstr>Polimerizasyonda kullanılacak simülasyon için nasıl bir teori geliştirmeliyiz?</vt:lpstr>
      <vt:lpstr>Slayt 6</vt:lpstr>
      <vt:lpstr>Simülasyon için kullanılacak büyüme reaksiyonu mekanizmaları;</vt:lpstr>
      <vt:lpstr>Her bir monomer ortamda bulunan 3 farklı monomerle etkileşebilir;</vt:lpstr>
      <vt:lpstr>Slayt 9</vt:lpstr>
      <vt:lpstr>İki farklı simülasyon yöntemi düşünülmüş </vt:lpstr>
      <vt:lpstr>Slayt 11</vt:lpstr>
      <vt:lpstr>Slayt 12</vt:lpstr>
      <vt:lpstr>Her bir monomerin zincire katılma olasılığı:</vt:lpstr>
      <vt:lpstr>Yöntem</vt:lpstr>
      <vt:lpstr>Slayt 15</vt:lpstr>
      <vt:lpstr>Sonuçlar</vt:lpstr>
      <vt:lpstr>Elde edilen veriler grafiğe geçirilirse;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</dc:creator>
  <cp:lastModifiedBy>PC</cp:lastModifiedBy>
  <cp:revision>50</cp:revision>
  <dcterms:created xsi:type="dcterms:W3CDTF">2011-12-26T10:25:57Z</dcterms:created>
  <dcterms:modified xsi:type="dcterms:W3CDTF">2012-01-03T05:36:49Z</dcterms:modified>
</cp:coreProperties>
</file>