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58" r:id="rId2"/>
    <p:sldId id="260" r:id="rId3"/>
    <p:sldId id="273" r:id="rId4"/>
    <p:sldId id="282" r:id="rId5"/>
    <p:sldId id="263" r:id="rId6"/>
    <p:sldId id="259" r:id="rId7"/>
    <p:sldId id="283" r:id="rId8"/>
    <p:sldId id="284" r:id="rId9"/>
    <p:sldId id="264" r:id="rId10"/>
    <p:sldId id="276" r:id="rId11"/>
    <p:sldId id="277" r:id="rId12"/>
    <p:sldId id="266" r:id="rId13"/>
    <p:sldId id="270" r:id="rId14"/>
    <p:sldId id="275" r:id="rId15"/>
    <p:sldId id="278" r:id="rId16"/>
    <p:sldId id="272" r:id="rId17"/>
    <p:sldId id="280" r:id="rId18"/>
    <p:sldId id="281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0" autoAdjust="0"/>
    <p:restoredTop sz="94624" autoAdjust="0"/>
  </p:normalViewPr>
  <p:slideViewPr>
    <p:cSldViewPr>
      <p:cViewPr varScale="1">
        <p:scale>
          <a:sx n="69" d="100"/>
          <a:sy n="69" d="100"/>
        </p:scale>
        <p:origin x="-48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70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13BA4-A040-447A-90FB-00C788E1110A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F737F-BF72-4C75-8392-D73D2BFD0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F737F-BF72-4C75-8392-D73D2BFD0F3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475E327-D1DB-4BF2-A328-C240E4AD7D7B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2C4CABA-35A9-4474-A689-B335BF18A1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87624" y="3212976"/>
            <a:ext cx="7772400" cy="1958375"/>
          </a:xfrm>
        </p:spPr>
        <p:txBody>
          <a:bodyPr>
            <a:normAutofit lnSpcReduction="10000"/>
          </a:bodyPr>
          <a:lstStyle/>
          <a:p>
            <a:r>
              <a:rPr lang="tr-TR" smtClean="0"/>
              <a:t>Yue-li Zheng, Rong Chen, De-lu Zhao</a:t>
            </a:r>
          </a:p>
          <a:p>
            <a:r>
              <a:rPr lang="tr-TR" sz="1800" smtClean="0"/>
              <a:t>Chinese Journal of Polymer Science Vol.20, No,1 </a:t>
            </a:r>
          </a:p>
          <a:p>
            <a:r>
              <a:rPr lang="tr-TR" sz="1800" smtClean="0"/>
              <a:t>2002-China</a:t>
            </a:r>
          </a:p>
          <a:p>
            <a:endParaRPr lang="tr-TR" sz="1800" smtClean="0"/>
          </a:p>
          <a:p>
            <a:r>
              <a:rPr lang="tr-TR" sz="2600" smtClean="0"/>
              <a:t>AYŞE BULUT</a:t>
            </a:r>
          </a:p>
          <a:p>
            <a:endParaRPr lang="tr-TR" smtClean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8206680" cy="2736303"/>
          </a:xfrm>
        </p:spPr>
        <p:txBody>
          <a:bodyPr>
            <a:normAutofit/>
          </a:bodyPr>
          <a:lstStyle/>
          <a:p>
            <a:r>
              <a:rPr lang="tr-TR" smtClean="0"/>
              <a:t> </a:t>
            </a:r>
            <a:br>
              <a:rPr lang="tr-TR" smtClean="0"/>
            </a:br>
            <a:r>
              <a:rPr lang="tr-TR" sz="2800" smtClean="0"/>
              <a:t>POLİMER ZİNCİRİNİN FARKLI ÇÖZÜCÜLER İÇİNDEKİ DAVRANIŞININ BİLGİSAYAR SİMÜLASYONU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Mark – Houwink Sabiti (a)</a:t>
            </a:r>
            <a:endParaRPr lang="en-US" b="1"/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435280" cy="4572000"/>
          </a:xfrm>
        </p:spPr>
        <p:txBody>
          <a:bodyPr/>
          <a:lstStyle/>
          <a:p>
            <a:pPr>
              <a:buNone/>
            </a:pPr>
            <a:r>
              <a:rPr lang="tr-TR" smtClean="0"/>
              <a:t>    </a:t>
            </a:r>
            <a:r>
              <a:rPr lang="tr-TR" sz="2800" smtClean="0"/>
              <a:t>Mark Houwink sabiti polimer zincirinin yarıçapı ile orantılı olan bir büyüklüktür.</a:t>
            </a:r>
          </a:p>
          <a:p>
            <a:pPr>
              <a:buNone/>
            </a:pPr>
            <a:r>
              <a:rPr lang="tr-TR" sz="2800" smtClean="0"/>
              <a:t>   a&lt;0 olduğu durumlarda kullanılan çözücünün kötü,</a:t>
            </a:r>
          </a:p>
          <a:p>
            <a:pPr>
              <a:buNone/>
            </a:pPr>
            <a:r>
              <a:rPr lang="tr-TR" sz="2800" smtClean="0"/>
              <a:t>   a&gt;0 olduğunda ise çözücünün iyi olduğuna karar verilir.</a:t>
            </a:r>
          </a:p>
          <a:p>
            <a:pPr>
              <a:buNone/>
            </a:pPr>
            <a:r>
              <a:rPr lang="tr-TR" sz="2800" smtClean="0"/>
              <a:t>   a=0 olduğu durum çözücünün Q çözücüsü olduğunu gösterir.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435280" cy="5170579"/>
          </a:xfrm>
        </p:spPr>
        <p:txBody>
          <a:bodyPr/>
          <a:lstStyle/>
          <a:p>
            <a:pPr>
              <a:buNone/>
            </a:pPr>
            <a:r>
              <a:rPr lang="tr-TR" sz="2800" smtClean="0"/>
              <a:t>       Yapılan çalışmada, çözücü kalitesine karar verilirken o çözücünün dE/kT değerleri göz önüne alınır.</a:t>
            </a:r>
          </a:p>
          <a:p>
            <a:pPr>
              <a:buNone/>
            </a:pPr>
            <a:endParaRPr lang="tr-TR" sz="2800" smtClean="0"/>
          </a:p>
          <a:p>
            <a:pPr>
              <a:buNone/>
            </a:pPr>
            <a:r>
              <a:rPr lang="tr-TR" sz="2800" smtClean="0"/>
              <a:t>       dE/kT; en yakın iki komşu segment arasındaki etkileşim enerjisidir. Ve bu değer de Mark Houwink sabitiyle doğrudan orantılıdır</a:t>
            </a:r>
            <a:r>
              <a:rPr lang="tr-TR" smtClean="0"/>
              <a:t>.</a:t>
            </a:r>
            <a:endParaRPr lang="en-US" smtClean="0"/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Sonuçlar</a:t>
            </a:r>
            <a:endParaRPr lang="en-US" b="1"/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738531"/>
          </a:xfrm>
        </p:spPr>
        <p:txBody>
          <a:bodyPr/>
          <a:lstStyle/>
          <a:p>
            <a:pPr>
              <a:buNone/>
            </a:pPr>
            <a:r>
              <a:rPr lang="tr-TR" b="1" smtClean="0"/>
              <a:t>Sondan sona uzaklık &amp; Zincir uzunluğu</a:t>
            </a:r>
          </a:p>
          <a:p>
            <a:pPr>
              <a:buNone/>
            </a:pPr>
            <a:endParaRPr lang="en-US"/>
          </a:p>
        </p:txBody>
      </p:sp>
      <p:pic>
        <p:nvPicPr>
          <p:cNvPr id="6" name="5 Resim" descr="g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1772816"/>
            <a:ext cx="7848872" cy="48965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Açıklama</a:t>
            </a:r>
            <a:endParaRPr lang="en-US" b="1"/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43528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mtClean="0"/>
              <a:t>     </a:t>
            </a:r>
            <a:r>
              <a:rPr lang="tr-TR" sz="2800" smtClean="0"/>
              <a:t>Zincir uzunluğunun artışına bağlı olarak bazı çözücüler içindeki polimer zincirlerinin sondan sona uzaklığı artış, bazılarında ise azalma gözlenmiştir.</a:t>
            </a:r>
          </a:p>
          <a:p>
            <a:pPr>
              <a:buNone/>
            </a:pPr>
            <a:endParaRPr lang="tr-TR" sz="2800" smtClean="0"/>
          </a:p>
          <a:p>
            <a:pPr>
              <a:buNone/>
            </a:pPr>
            <a:r>
              <a:rPr lang="tr-TR" sz="2800" smtClean="0"/>
              <a:t>     Bu azalma bize zincir içindeki monomerler arasındaki etkileşim enerjilerinin çözücüyle olandan daha fazla olduğunu gösterir.Böylece zincirin sondan sona olan uzaklığı azalır.</a:t>
            </a:r>
          </a:p>
          <a:p>
            <a:pPr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4810539"/>
          </a:xfrm>
        </p:spPr>
        <p:txBody>
          <a:bodyPr/>
          <a:lstStyle/>
          <a:p>
            <a:pPr>
              <a:buNone/>
            </a:pPr>
            <a:r>
              <a:rPr lang="tr-TR" b="1" smtClean="0"/>
              <a:t>Jirasyon Yarıçapı &amp; Zincir Uzunluğu</a:t>
            </a:r>
          </a:p>
          <a:p>
            <a:pPr>
              <a:buNone/>
            </a:pPr>
            <a:endParaRPr lang="en-US"/>
          </a:p>
        </p:txBody>
      </p:sp>
      <p:pic>
        <p:nvPicPr>
          <p:cNvPr id="5" name="4 Resim" descr="g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1700808"/>
            <a:ext cx="7920880" cy="4968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530619"/>
          </a:xfrm>
        </p:spPr>
        <p:txBody>
          <a:bodyPr/>
          <a:lstStyle/>
          <a:p>
            <a:pPr>
              <a:buNone/>
            </a:pPr>
            <a:endParaRPr lang="tr-TR" smtClean="0"/>
          </a:p>
          <a:p>
            <a:pPr>
              <a:buNone/>
            </a:pPr>
            <a:r>
              <a:rPr lang="tr-TR" b="1" smtClean="0"/>
              <a:t>Çözücü Türü &amp; Sondan Sona Uzaklık</a:t>
            </a:r>
          </a:p>
          <a:p>
            <a:pPr>
              <a:buNone/>
            </a:pPr>
            <a:r>
              <a:rPr lang="tr-TR" smtClean="0"/>
              <a:t> </a:t>
            </a:r>
            <a:endParaRPr lang="en-US"/>
          </a:p>
        </p:txBody>
      </p:sp>
      <p:pic>
        <p:nvPicPr>
          <p:cNvPr id="4" name="3 Resim" descr="gr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700808"/>
            <a:ext cx="8568952" cy="48245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Açıklama</a:t>
            </a:r>
            <a:endParaRPr lang="en-US" b="1"/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435280" cy="4572000"/>
          </a:xfrm>
        </p:spPr>
        <p:txBody>
          <a:bodyPr/>
          <a:lstStyle/>
          <a:p>
            <a:pPr>
              <a:buNone/>
            </a:pPr>
            <a:r>
              <a:rPr lang="tr-TR" smtClean="0"/>
              <a:t>       </a:t>
            </a:r>
            <a:r>
              <a:rPr lang="tr-TR" sz="2800" smtClean="0"/>
              <a:t>Grafikte çözücü kalitesindeki değişmeye karşılık jirasyon yarıçapındaki değişim gösterilmektedir. </a:t>
            </a:r>
          </a:p>
          <a:p>
            <a:pPr>
              <a:buNone/>
            </a:pPr>
            <a:r>
              <a:rPr lang="tr-TR" sz="2800" smtClean="0"/>
              <a:t>      dE/kT değerinin -0.27 den daha küçük olduğu durumlarda jirasyon yarıçapında bir azalma yani zincir içinde büzülme ortaya çıkmaktadır.</a:t>
            </a:r>
          </a:p>
          <a:p>
            <a:pPr>
              <a:buNone/>
            </a:pPr>
            <a:r>
              <a:rPr lang="tr-TR" sz="2800" smtClean="0"/>
              <a:t>      dE/kT değerinin -0.27 den daha büyük olduğu durumlarda ise jirasyon yarıçapında bir artış yani zincirde şişme ortaya çıkmaktadır.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674635"/>
          </a:xfrm>
        </p:spPr>
        <p:txBody>
          <a:bodyPr/>
          <a:lstStyle/>
          <a:p>
            <a:pPr>
              <a:buNone/>
            </a:pPr>
            <a:r>
              <a:rPr lang="tr-TR" smtClean="0"/>
              <a:t>         </a:t>
            </a:r>
            <a:endParaRPr lang="tr-TR" b="1" smtClean="0"/>
          </a:p>
          <a:p>
            <a:pPr>
              <a:buNone/>
            </a:pPr>
            <a:r>
              <a:rPr lang="tr-TR" b="1" smtClean="0"/>
              <a:t>Çözücü Türü &amp; Jirasyon Yarıçapı</a:t>
            </a:r>
          </a:p>
          <a:p>
            <a:pPr>
              <a:buNone/>
            </a:pPr>
            <a:endParaRPr lang="en-US"/>
          </a:p>
        </p:txBody>
      </p:sp>
      <p:pic>
        <p:nvPicPr>
          <p:cNvPr id="4" name="3 Resim" descr="gr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772816"/>
            <a:ext cx="8424936" cy="4752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435280" cy="4572000"/>
          </a:xfrm>
        </p:spPr>
        <p:txBody>
          <a:bodyPr/>
          <a:lstStyle/>
          <a:p>
            <a:pPr>
              <a:buNone/>
            </a:pPr>
            <a:r>
              <a:rPr lang="tr-TR" smtClean="0"/>
              <a:t>      </a:t>
            </a:r>
            <a:r>
              <a:rPr lang="tr-TR" sz="2800" smtClean="0"/>
              <a:t>Son iki grafiğe göre -0.27 noktasının Q noktası olduğu söylenebilir.</a:t>
            </a:r>
          </a:p>
          <a:p>
            <a:pPr>
              <a:buNone/>
            </a:pPr>
            <a:r>
              <a:rPr lang="tr-TR" sz="2800" smtClean="0"/>
              <a:t>       Q noktasının altındaki değerler zincir için çökme noktasıdır denilebilir fakat yapılan çalışma da sadece 1 tane polimer zinciri kullanıldığı için çalışma bu ifadeyi ispatlamakta yetersizdir.</a:t>
            </a:r>
          </a:p>
          <a:p>
            <a:pPr>
              <a:buNone/>
            </a:pPr>
            <a:endParaRPr lang="tr-TR" smtClean="0"/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Amaç</a:t>
            </a:r>
            <a:endParaRPr lang="en-US" b="1"/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4572000"/>
          </a:xfrm>
        </p:spPr>
        <p:txBody>
          <a:bodyPr/>
          <a:lstStyle/>
          <a:p>
            <a:pPr>
              <a:buNone/>
            </a:pPr>
            <a:r>
              <a:rPr lang="tr-TR" smtClean="0"/>
              <a:t>    </a:t>
            </a:r>
          </a:p>
          <a:p>
            <a:pPr>
              <a:buNone/>
            </a:pPr>
            <a:r>
              <a:rPr lang="tr-TR" sz="2800" smtClean="0"/>
              <a:t>      Polimer zincirinin çeşitli çözücü şartları altındaki davranışlarını simülasyon kullanarak incelemektir</a:t>
            </a:r>
            <a:r>
              <a:rPr lang="tr-TR" smtClean="0"/>
              <a:t>.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Giriş</a:t>
            </a:r>
            <a:endParaRPr lang="en-US" b="1"/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373616" cy="489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200" smtClean="0"/>
              <a:t>     1 tane zincirin büyüme simülasyonu şu koşullar altında gerçekleştirilmiştir:</a:t>
            </a:r>
          </a:p>
          <a:p>
            <a:pPr>
              <a:buNone/>
            </a:pPr>
            <a:r>
              <a:rPr lang="tr-TR" sz="2800" smtClean="0"/>
              <a:t>     Simülasyonda kullanılan polimer homopolimerdir.</a:t>
            </a:r>
          </a:p>
          <a:p>
            <a:pPr>
              <a:buNone/>
            </a:pPr>
            <a:r>
              <a:rPr lang="tr-TR" sz="2800" smtClean="0"/>
              <a:t>     Çözücü ortamı kübik bir kafes yapı şeklinde düşünülür ve 1. monomer bu şeklin merkezine yerleştirilir.</a:t>
            </a:r>
          </a:p>
          <a:p>
            <a:pPr>
              <a:buNone/>
            </a:pPr>
            <a:r>
              <a:rPr lang="tr-TR" sz="2800" smtClean="0"/>
              <a:t>     Zincire katılacak olan diğer monomer 1. monomere bağlı (komşu) olmak koşuluyla raslantısal olarak zincire katılır</a:t>
            </a:r>
            <a:r>
              <a:rPr lang="tr-TR" smtClean="0"/>
              <a:t>.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Simülasyon Yöntemi</a:t>
            </a:r>
            <a:endParaRPr lang="en-US" b="1"/>
          </a:p>
        </p:txBody>
      </p:sp>
      <p:pic>
        <p:nvPicPr>
          <p:cNvPr id="4" name="3 İçerik Yer Tutucusu" descr="saw1..pn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914400" y="1876187"/>
            <a:ext cx="7772400" cy="37152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Simülasyon Koşulları</a:t>
            </a:r>
            <a:endParaRPr lang="en-US" b="1"/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43528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mtClean="0"/>
              <a:t>    </a:t>
            </a:r>
          </a:p>
          <a:p>
            <a:pPr>
              <a:buNone/>
            </a:pPr>
            <a:r>
              <a:rPr lang="tr-TR" smtClean="0"/>
              <a:t>    </a:t>
            </a:r>
            <a:r>
              <a:rPr lang="tr-TR" sz="2800" smtClean="0"/>
              <a:t>Kullanılan çözelti ortamının seyreltik olduğu kabul edilir.</a:t>
            </a:r>
          </a:p>
          <a:p>
            <a:pPr>
              <a:buNone/>
            </a:pPr>
            <a:r>
              <a:rPr lang="tr-TR" sz="2800" smtClean="0"/>
              <a:t>    </a:t>
            </a:r>
          </a:p>
          <a:p>
            <a:pPr>
              <a:buNone/>
            </a:pPr>
            <a:r>
              <a:rPr lang="tr-TR" sz="2800" smtClean="0"/>
              <a:t>    Zincir içindeki ve çözücü moleküllerinin kendi aralarındaki etkileşimler ihmal edilir.</a:t>
            </a:r>
          </a:p>
          <a:p>
            <a:pPr>
              <a:buNone/>
            </a:pPr>
            <a:endParaRPr lang="tr-TR" sz="2800" smtClean="0"/>
          </a:p>
          <a:p>
            <a:pPr>
              <a:buNone/>
            </a:pPr>
            <a:r>
              <a:rPr lang="tr-TR" sz="2800" smtClean="0"/>
              <a:t>    Polimeri oluşturan her bir molekül (segment) sadece en yakın komşu çözücü molekülleriyle etkileşebilir. </a:t>
            </a:r>
          </a:p>
          <a:p>
            <a:pPr>
              <a:buNone/>
            </a:pPr>
            <a:endParaRPr lang="tr-TR" smtClean="0"/>
          </a:p>
          <a:p>
            <a:pPr>
              <a:buNone/>
            </a:pPr>
            <a:endParaRPr lang="tr-TR" smtClean="0"/>
          </a:p>
          <a:p>
            <a:pPr>
              <a:buNone/>
            </a:pPr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smtClean="0"/>
              <a:t>Kendinden Sakınarak Yürüme (SAW) </a:t>
            </a:r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5256584"/>
          </a:xfrm>
        </p:spPr>
        <p:txBody>
          <a:bodyPr/>
          <a:lstStyle/>
          <a:p>
            <a:pPr>
              <a:buNone/>
            </a:pPr>
            <a:r>
              <a:rPr lang="tr-TR" smtClean="0"/>
              <a:t>          </a:t>
            </a:r>
          </a:p>
          <a:p>
            <a:pPr>
              <a:buNone/>
            </a:pPr>
            <a:r>
              <a:rPr lang="tr-TR" b="1" u="sng" smtClean="0"/>
              <a:t>                                                                                </a:t>
            </a:r>
            <a:endParaRPr lang="en-US" b="1" u="sng"/>
          </a:p>
        </p:txBody>
      </p:sp>
      <p:pic>
        <p:nvPicPr>
          <p:cNvPr id="10" name="9 Resim" descr="saww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2132856"/>
            <a:ext cx="3744416" cy="3600400"/>
          </a:xfrm>
          <a:prstGeom prst="rect">
            <a:avLst/>
          </a:prstGeom>
        </p:spPr>
      </p:pic>
      <p:pic>
        <p:nvPicPr>
          <p:cNvPr id="6" name="5 Resim" descr="Adsız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2132856"/>
            <a:ext cx="4968552" cy="36866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332656"/>
            <a:ext cx="7772400" cy="1084982"/>
          </a:xfrm>
        </p:spPr>
        <p:txBody>
          <a:bodyPr>
            <a:normAutofit fontScale="90000"/>
          </a:bodyPr>
          <a:lstStyle/>
          <a:p>
            <a:r>
              <a:rPr lang="tr-TR" b="1" smtClean="0"/>
              <a:t/>
            </a:r>
            <a:br>
              <a:rPr lang="tr-TR" b="1" smtClean="0"/>
            </a:br>
            <a:r>
              <a:rPr lang="tr-TR" b="1" smtClean="0"/>
              <a:t/>
            </a:r>
            <a:br>
              <a:rPr lang="tr-TR" b="1" smtClean="0"/>
            </a:br>
            <a:r>
              <a:rPr lang="tr-TR" b="1" smtClean="0"/>
              <a:t/>
            </a:r>
            <a:br>
              <a:rPr lang="tr-TR" b="1" smtClean="0"/>
            </a:br>
            <a:r>
              <a:rPr lang="tr-TR" b="1" smtClean="0"/>
              <a:t>                                                         </a:t>
            </a:r>
            <a:br>
              <a:rPr lang="tr-TR" b="1" smtClean="0"/>
            </a:br>
            <a:r>
              <a:rPr lang="tr-TR" b="1" smtClean="0"/>
              <a:t>Jirasyon Yarıçapı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435280" cy="4572000"/>
          </a:xfrm>
        </p:spPr>
        <p:txBody>
          <a:bodyPr/>
          <a:lstStyle/>
          <a:p>
            <a:pPr>
              <a:buNone/>
            </a:pPr>
            <a:r>
              <a:rPr lang="tr-TR" sz="2800" smtClean="0"/>
              <a:t>      Bir polimer zincirinin küre halinde olduğunu düşünürsek, bu kürenin yarıçapına jirasyon yarıçapı denir.</a:t>
            </a:r>
          </a:p>
          <a:p>
            <a:pPr>
              <a:buNone/>
            </a:pPr>
            <a:endParaRPr lang="tr-TR" smtClean="0"/>
          </a:p>
          <a:p>
            <a:pPr>
              <a:buNone/>
            </a:pPr>
            <a:endParaRPr lang="en-US" smtClean="0"/>
          </a:p>
          <a:p>
            <a:pPr>
              <a:buNone/>
            </a:pPr>
            <a:endParaRPr lang="en-US"/>
          </a:p>
        </p:txBody>
      </p:sp>
      <p:pic>
        <p:nvPicPr>
          <p:cNvPr id="4" name="3 Resim" descr="jirasyoncapş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5696" y="2780928"/>
            <a:ext cx="7128792" cy="38295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smtClean="0"/>
              <a:t>Sondan Sona Uzaklık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4572000"/>
          </a:xfrm>
        </p:spPr>
        <p:txBody>
          <a:bodyPr/>
          <a:lstStyle/>
          <a:p>
            <a:pPr>
              <a:buNone/>
            </a:pPr>
            <a:r>
              <a:rPr lang="tr-TR" smtClean="0"/>
              <a:t>     </a:t>
            </a:r>
            <a:r>
              <a:rPr lang="tr-TR" sz="2800" smtClean="0"/>
              <a:t>Bir polimer zincirinin ilk monomeriyle son monomeri arasındaki uzaklıktır.</a:t>
            </a:r>
          </a:p>
          <a:p>
            <a:pPr>
              <a:buNone/>
            </a:pPr>
            <a:endParaRPr lang="en-US"/>
          </a:p>
        </p:txBody>
      </p:sp>
      <p:pic>
        <p:nvPicPr>
          <p:cNvPr id="5" name="4 Resim" descr="a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2780928"/>
            <a:ext cx="4096322" cy="35628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Her Segmentin Enerjisi</a:t>
            </a:r>
            <a:endParaRPr lang="en-US" b="1"/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323528" y="1481328"/>
            <a:ext cx="8363272" cy="49720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800" smtClean="0"/>
              <a:t>    Etkileşim halindeki en yakın iki segment arasındaki enerji faklılığı;</a:t>
            </a:r>
          </a:p>
          <a:p>
            <a:pPr>
              <a:buNone/>
            </a:pPr>
            <a:endParaRPr lang="tr-TR" sz="2800" smtClean="0"/>
          </a:p>
          <a:p>
            <a:pPr>
              <a:buNone/>
            </a:pPr>
            <a:r>
              <a:rPr lang="tr-TR" sz="2800" smtClean="0"/>
              <a:t>              dE=E</a:t>
            </a:r>
            <a:r>
              <a:rPr lang="tr-TR" sz="2800" baseline="-25000" smtClean="0"/>
              <a:t>ÇÇ</a:t>
            </a:r>
            <a:r>
              <a:rPr lang="tr-TR" sz="2800" smtClean="0"/>
              <a:t>-1/2(E</a:t>
            </a:r>
            <a:r>
              <a:rPr lang="tr-TR" sz="2800" baseline="-25000" smtClean="0"/>
              <a:t>ÇP</a:t>
            </a:r>
            <a:r>
              <a:rPr lang="tr-TR" sz="2800" smtClean="0"/>
              <a:t>+E</a:t>
            </a:r>
            <a:r>
              <a:rPr lang="tr-TR" sz="2800" baseline="-25000" smtClean="0"/>
              <a:t>PP</a:t>
            </a:r>
            <a:r>
              <a:rPr lang="tr-TR" sz="2800" smtClean="0"/>
              <a:t>) </a:t>
            </a:r>
          </a:p>
          <a:p>
            <a:pPr>
              <a:buNone/>
            </a:pPr>
            <a:r>
              <a:rPr lang="tr-TR" sz="2800" smtClean="0"/>
              <a:t>   şeklinde hesaplanır.</a:t>
            </a:r>
          </a:p>
          <a:p>
            <a:pPr>
              <a:buNone/>
            </a:pPr>
            <a:endParaRPr lang="tr-TR" sz="2800" smtClean="0"/>
          </a:p>
          <a:p>
            <a:pPr>
              <a:buNone/>
            </a:pPr>
            <a:r>
              <a:rPr lang="tr-TR" sz="2800" smtClean="0"/>
              <a:t>    dE değerinin pozitif yada negatif olması; polimer zincirinin, içinde bulunduğu çözücünün iyi yada kötü çözücü olduğunu gösterir.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811</TotalTime>
  <Words>482</Words>
  <Application>Microsoft Office PowerPoint</Application>
  <PresentationFormat>Ekran Gösterisi (4:3)</PresentationFormat>
  <Paragraphs>82</Paragraphs>
  <Slides>18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Hisse Senedi</vt:lpstr>
      <vt:lpstr>  POLİMER ZİNCİRİNİN FARKLI ÇÖZÜCÜLER İÇİNDEKİ DAVRANIŞININ BİLGİSAYAR SİMÜLASYONU</vt:lpstr>
      <vt:lpstr>Amaç</vt:lpstr>
      <vt:lpstr>Giriş</vt:lpstr>
      <vt:lpstr>Simülasyon Yöntemi</vt:lpstr>
      <vt:lpstr>Simülasyon Koşulları</vt:lpstr>
      <vt:lpstr>Kendinden Sakınarak Yürüme (SAW) </vt:lpstr>
      <vt:lpstr>                                                             Jirasyon Yarıçapı</vt:lpstr>
      <vt:lpstr>Sondan Sona Uzaklık</vt:lpstr>
      <vt:lpstr>Her Segmentin Enerjisi</vt:lpstr>
      <vt:lpstr>Mark – Houwink Sabiti (a)</vt:lpstr>
      <vt:lpstr>Slayt 11</vt:lpstr>
      <vt:lpstr>Sonuçlar</vt:lpstr>
      <vt:lpstr>Açıklama</vt:lpstr>
      <vt:lpstr>Slayt 14</vt:lpstr>
      <vt:lpstr>Slayt 15</vt:lpstr>
      <vt:lpstr>Açıklama</vt:lpstr>
      <vt:lpstr>Slayt 17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POLİMER ZİNCİRİNİN FARKLI CÖZÜCÜLERDE BİLGİSAYAR SİMÜLASYONU</dc:title>
  <dc:creator>PC</dc:creator>
  <cp:lastModifiedBy>PC</cp:lastModifiedBy>
  <cp:revision>74</cp:revision>
  <dcterms:created xsi:type="dcterms:W3CDTF">2012-01-04T21:04:48Z</dcterms:created>
  <dcterms:modified xsi:type="dcterms:W3CDTF">2012-01-11T07:18:56Z</dcterms:modified>
</cp:coreProperties>
</file>